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://blockbuilder.org/loganwilliams/90b5ac0ede7349f83208136e2d5f5021" TargetMode="Externa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Final for this: </a:t>
            </a:r>
            <a:r>
              <a:rPr u="sng">
                <a:hlinkClick r:id="rId3" invalidUrl="" action="" tgtFrame="" tooltip="" history="1" highlightClick="0" endSnd="0"/>
              </a:rPr>
              <a:t>http://blockbuilder.org/loganwilliams/90b5ac0ede7349f83208136e2d5f5021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1" name="Shape 1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https://gist.githubusercontent.com/almccon/e47e8bab24d66e198b1737005664df26/raw/5e7e4fbcaf986482aea142414f84b5046808977e/gapminder_avg.csv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Shape 16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 to Javascript, variables and functions.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/>
          <p:nvPr>
            <p:ph type="title"/>
          </p:nvPr>
        </p:nvSpPr>
        <p:spPr>
          <a:xfrm>
            <a:off x="443306" y="1852124"/>
            <a:ext cx="12118188" cy="814508"/>
          </a:xfrm>
          <a:prstGeom prst="rect">
            <a:avLst/>
          </a:prstGeom>
        </p:spPr>
        <p:txBody>
          <a:bodyPr lIns="130026" tIns="130026" rIns="130026" bIns="130026" anchor="t"/>
          <a:lstStyle>
            <a:lvl1pPr algn="l" defTabSz="1733973">
              <a:defRPr sz="5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8" name="Body Level One…"/>
          <p:cNvSpPr txBox="1"/>
          <p:nvPr>
            <p:ph type="body" sz="half" idx="1"/>
          </p:nvPr>
        </p:nvSpPr>
        <p:spPr>
          <a:xfrm>
            <a:off x="443306" y="2858275"/>
            <a:ext cx="5688748" cy="4858881"/>
          </a:xfrm>
          <a:prstGeom prst="rect">
            <a:avLst/>
          </a:prstGeom>
        </p:spPr>
        <p:txBody>
          <a:bodyPr lIns="130026" tIns="130026" rIns="130026" bIns="130026" anchor="t"/>
          <a:lstStyle>
            <a:lvl1pPr marL="729342" indent="-589642" defTabSz="1733973">
              <a:lnSpc>
                <a:spcPct val="115000"/>
              </a:lnSpc>
              <a:spcBef>
                <a:spcPts val="0"/>
              </a:spcBef>
              <a:buClr>
                <a:srgbClr val="ADADAD"/>
              </a:buClr>
              <a:buSzPts val="2600"/>
              <a:buFont typeface="Arial"/>
              <a:buChar char="●"/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70000" indent="-660400" defTabSz="1733973">
              <a:lnSpc>
                <a:spcPct val="115000"/>
              </a:lnSpc>
              <a:spcBef>
                <a:spcPts val="0"/>
              </a:spcBef>
              <a:buClr>
                <a:srgbClr val="ADADAD"/>
              </a:buClr>
              <a:buSzPts val="2600"/>
              <a:buFont typeface="Arial"/>
              <a:buChar char="○"/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27200" indent="-660400" defTabSz="1733973">
              <a:lnSpc>
                <a:spcPct val="115000"/>
              </a:lnSpc>
              <a:spcBef>
                <a:spcPts val="0"/>
              </a:spcBef>
              <a:buClr>
                <a:srgbClr val="ADADAD"/>
              </a:buClr>
              <a:buSzPts val="2600"/>
              <a:buFont typeface="Arial"/>
              <a:buChar char="■"/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184400" indent="-660400" defTabSz="1733973">
              <a:lnSpc>
                <a:spcPct val="115000"/>
              </a:lnSpc>
              <a:spcBef>
                <a:spcPts val="0"/>
              </a:spcBef>
              <a:buClr>
                <a:srgbClr val="ADADAD"/>
              </a:buClr>
              <a:buSzPts val="2600"/>
              <a:buFont typeface="Arial"/>
              <a:buChar char="●"/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641600" indent="-660400" defTabSz="1733973">
              <a:lnSpc>
                <a:spcPct val="115000"/>
              </a:lnSpc>
              <a:spcBef>
                <a:spcPts val="0"/>
              </a:spcBef>
              <a:buClr>
                <a:srgbClr val="ADADAD"/>
              </a:buClr>
              <a:buSzPts val="2600"/>
              <a:buFont typeface="Arial"/>
              <a:buChar char="○"/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Google Shape;23;p5"/>
          <p:cNvSpPr txBox="1"/>
          <p:nvPr>
            <p:ph type="body" sz="half" idx="13"/>
          </p:nvPr>
        </p:nvSpPr>
        <p:spPr>
          <a:xfrm>
            <a:off x="6872746" y="2858275"/>
            <a:ext cx="5688748" cy="4858881"/>
          </a:xfrm>
          <a:prstGeom prst="rect">
            <a:avLst/>
          </a:prstGeom>
        </p:spPr>
        <p:txBody>
          <a:bodyPr lIns="130026" tIns="130026" rIns="130026" bIns="130026" anchor="t"/>
          <a:lstStyle/>
          <a:p>
            <a:pPr marL="729342" indent="-589642" defTabSz="1733973">
              <a:lnSpc>
                <a:spcPct val="115000"/>
              </a:lnSpc>
              <a:spcBef>
                <a:spcPts val="0"/>
              </a:spcBef>
              <a:buClr>
                <a:srgbClr val="ADADAD"/>
              </a:buClr>
              <a:buSzPts val="2600"/>
              <a:buFont typeface="Arial"/>
              <a:buChar char="●"/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xfrm>
            <a:off x="12303065" y="7871586"/>
            <a:ext cx="527027" cy="519276"/>
          </a:xfrm>
          <a:prstGeom prst="rect">
            <a:avLst/>
          </a:prstGeom>
        </p:spPr>
        <p:txBody>
          <a:bodyPr lIns="130026" tIns="130026" rIns="130026" bIns="130026" anchor="ctr"/>
          <a:lstStyle>
            <a:lvl1pPr algn="r" defTabSz="1733973">
              <a:defRPr sz="18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tle Text"/>
          <p:cNvSpPr txBox="1"/>
          <p:nvPr>
            <p:ph type="title"/>
          </p:nvPr>
        </p:nvSpPr>
        <p:spPr>
          <a:xfrm>
            <a:off x="443306" y="1852124"/>
            <a:ext cx="12118188" cy="814508"/>
          </a:xfrm>
          <a:prstGeom prst="rect">
            <a:avLst/>
          </a:prstGeom>
        </p:spPr>
        <p:txBody>
          <a:bodyPr lIns="130026" tIns="130026" rIns="130026" bIns="130026" anchor="t"/>
          <a:lstStyle>
            <a:lvl1pPr algn="l" defTabSz="1733973">
              <a:defRPr sz="5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8" name="Body Level One…"/>
          <p:cNvSpPr txBox="1"/>
          <p:nvPr>
            <p:ph type="body" idx="1"/>
          </p:nvPr>
        </p:nvSpPr>
        <p:spPr>
          <a:xfrm>
            <a:off x="443306" y="2858275"/>
            <a:ext cx="12118188" cy="4858881"/>
          </a:xfrm>
          <a:prstGeom prst="rect">
            <a:avLst/>
          </a:prstGeom>
        </p:spPr>
        <p:txBody>
          <a:bodyPr lIns="130026" tIns="130026" rIns="130026" bIns="130026" anchor="t"/>
          <a:lstStyle>
            <a:lvl1pPr marL="762000" indent="-647700" defTabSz="1733973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3400"/>
              <a:buFont typeface="Arial"/>
              <a:buChar char="●"/>
              <a:defRPr sz="3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67971" indent="-771071" defTabSz="1733973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3400"/>
              <a:buFont typeface="Arial"/>
              <a:buChar char="○"/>
              <a:defRPr sz="3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5171" indent="-771071" defTabSz="1733973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3400"/>
              <a:buFont typeface="Arial"/>
              <a:buChar char="■"/>
              <a:defRPr sz="3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282371" indent="-771071" defTabSz="1733973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3400"/>
              <a:buFont typeface="Arial"/>
              <a:buChar char="●"/>
              <a:defRPr sz="3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739571" indent="-771071" defTabSz="1733973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3400"/>
              <a:buFont typeface="Arial"/>
              <a:buChar char="○"/>
              <a:defRPr sz="3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lide Number"/>
          <p:cNvSpPr txBox="1"/>
          <p:nvPr>
            <p:ph type="sldNum" sz="quarter" idx="2"/>
          </p:nvPr>
        </p:nvSpPr>
        <p:spPr>
          <a:xfrm>
            <a:off x="12303065" y="7871586"/>
            <a:ext cx="527027" cy="519276"/>
          </a:xfrm>
          <a:prstGeom prst="rect">
            <a:avLst/>
          </a:prstGeom>
        </p:spPr>
        <p:txBody>
          <a:bodyPr lIns="130026" tIns="130026" rIns="130026" bIns="130026" anchor="ctr"/>
          <a:lstStyle>
            <a:lvl1pPr algn="r" defTabSz="1733973">
              <a:defRPr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itle Text"/>
          <p:cNvSpPr txBox="1"/>
          <p:nvPr>
            <p:ph type="title"/>
          </p:nvPr>
        </p:nvSpPr>
        <p:spPr>
          <a:xfrm>
            <a:off x="443306" y="4278186"/>
            <a:ext cx="12118188" cy="1197228"/>
          </a:xfrm>
          <a:prstGeom prst="rect">
            <a:avLst/>
          </a:prstGeom>
        </p:spPr>
        <p:txBody>
          <a:bodyPr lIns="130026" tIns="130026" rIns="130026" bIns="130026"/>
          <a:lstStyle>
            <a:lvl1pPr defTabSz="1733973">
              <a:defRPr sz="6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xfrm>
            <a:off x="12303065" y="7871586"/>
            <a:ext cx="527027" cy="519276"/>
          </a:xfrm>
          <a:prstGeom prst="rect">
            <a:avLst/>
          </a:prstGeom>
        </p:spPr>
        <p:txBody>
          <a:bodyPr lIns="130026" tIns="130026" rIns="130026" bIns="130026" anchor="ctr"/>
          <a:lstStyle>
            <a:lvl1pPr algn="r" defTabSz="1733973">
              <a:defRPr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sta.mn/wcm" TargetMode="External"/><Relationship Id="rId3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sta.mn/45c" TargetMode="External"/><Relationship Id="rId3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sta.mn/wys" TargetMode="External"/><Relationship Id="rId3" Type="http://schemas.openxmlformats.org/officeDocument/2006/relationships/image" Target="../media/image7.png"/><Relationship Id="rId4" Type="http://schemas.openxmlformats.org/officeDocument/2006/relationships/hyperlink" Target="http://sta.mn/nwk" TargetMode="Externa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bl.ocks.org/mbostock/3808218" TargetMode="External"/><Relationship Id="rId3" Type="http://schemas.openxmlformats.org/officeDocument/2006/relationships/hyperlink" Target="https://bl.ocks.org/mbostock/3808221" TargetMode="External"/><Relationship Id="rId4" Type="http://schemas.openxmlformats.org/officeDocument/2006/relationships/hyperlink" Target="https://bl.ocks.org/mbostock/3808234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png"/><Relationship Id="rId3" Type="http://schemas.openxmlformats.org/officeDocument/2006/relationships/hyperlink" Target="https://www.amphinicy.com/blog/view/manipulating_svg_using_d3js_library/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png"/><Relationship Id="rId3" Type="http://schemas.openxmlformats.org/officeDocument/2006/relationships/hyperlink" Target="https://www.amphinicy.com/blog/view/manipulating_svg_using_d3js_library/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png"/><Relationship Id="rId3" Type="http://schemas.openxmlformats.org/officeDocument/2006/relationships/hyperlink" Target="https://www.amphinicy.com/blog/view/manipulating_svg_using_d3js_library/" TargetMode="Externa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png"/><Relationship Id="rId3" Type="http://schemas.openxmlformats.org/officeDocument/2006/relationships/hyperlink" Target="https://www.amphinicy.com/blog/view/manipulating_svg_using_d3js_library/" TargetMode="Externa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hyperlink" Target="http://vis.stanford.edu/files/2011-D3-InfoVis.pdf" TargetMode="Externa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hyperlink" Target="http://vis.stanford.edu/files/2011-D3-InfoVis.pdf" TargetMode="Externa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png"/><Relationship Id="rId3" Type="http://schemas.openxmlformats.org/officeDocument/2006/relationships/hyperlink" Target="https://www.amphinicy.com/blog/view/manipulating_svg_using_d3js_library/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gapminder.org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hyperlink" Target="http://sta.mn/y6r" TargetMode="External"/><Relationship Id="rId4" Type="http://schemas.openxmlformats.org/officeDocument/2006/relationships/hyperlink" Target="http://sta.mn/shf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sta.mn/yww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blockbuilder.org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sta.mn/jb4" TargetMode="External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sta.mn/j9p" TargetMode="External"/><Relationship Id="rId3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sta.mn/fg2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Hands-on walk-thru of D3.j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Hands-on walk-thru of D3.js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Adding D3 axes…"/>
          <p:cNvSpPr txBox="1"/>
          <p:nvPr>
            <p:ph type="title" idx="4294967295"/>
          </p:nvPr>
        </p:nvSpPr>
        <p:spPr>
          <a:xfrm>
            <a:off x="1270000" y="1199411"/>
            <a:ext cx="10464800" cy="3302001"/>
          </a:xfrm>
          <a:prstGeom prst="rect">
            <a:avLst/>
          </a:prstGeom>
        </p:spPr>
        <p:txBody>
          <a:bodyPr/>
          <a:lstStyle/>
          <a:p>
            <a:pPr/>
            <a:r>
              <a:t>Adding D3 axes </a:t>
            </a:r>
          </a:p>
          <a:p>
            <a:pPr/>
            <a:r>
              <a:rPr u="sng">
                <a:hlinkClick r:id="rId2" invalidUrl="" action="" tgtFrame="" tooltip="" history="1" highlightClick="0" endSnd="0"/>
              </a:rPr>
              <a:t>http://sta.mn/wcm</a:t>
            </a:r>
            <a:r>
              <a:t> </a:t>
            </a:r>
          </a:p>
        </p:txBody>
      </p:sp>
      <p:pic>
        <p:nvPicPr>
          <p:cNvPr id="180" name="Screen Shot 2018-10-03 at 3 Oct 12.08.40.png" descr="Screen Shot 2018-10-03 at 3 Oct 12.08.4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82750" y="4563996"/>
            <a:ext cx="9639300" cy="4533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Full scatterplot version…"/>
          <p:cNvSpPr txBox="1"/>
          <p:nvPr>
            <p:ph type="title" idx="4294967295"/>
          </p:nvPr>
        </p:nvSpPr>
        <p:spPr>
          <a:xfrm>
            <a:off x="1270000" y="1199411"/>
            <a:ext cx="10464800" cy="3302001"/>
          </a:xfrm>
          <a:prstGeom prst="rect">
            <a:avLst/>
          </a:prstGeom>
        </p:spPr>
        <p:txBody>
          <a:bodyPr/>
          <a:lstStyle/>
          <a:p>
            <a:pPr defTabSz="560831">
              <a:defRPr sz="7679"/>
            </a:pPr>
            <a:r>
              <a:t>Full scatterplot version</a:t>
            </a:r>
          </a:p>
          <a:p>
            <a:pPr defTabSz="560831">
              <a:defRPr sz="7679"/>
            </a:pPr>
            <a:r>
              <a:rPr u="sng">
                <a:hlinkClick r:id="rId2" invalidUrl="" action="" tgtFrame="" tooltip="" history="1" highlightClick="0" endSnd="0"/>
              </a:rPr>
              <a:t>http://sta.mn/45c</a:t>
            </a:r>
            <a:r>
              <a:t> </a:t>
            </a:r>
          </a:p>
        </p:txBody>
      </p:sp>
      <p:pic>
        <p:nvPicPr>
          <p:cNvPr id="183" name="Screen Shot 2018-10-02 at 2 Oct 11.25.42.png" descr="Screen Shot 2018-10-02 at 2 Oct 11.25.4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1800" y="4014627"/>
            <a:ext cx="12141200" cy="6121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Line chart version…"/>
          <p:cNvSpPr txBox="1"/>
          <p:nvPr>
            <p:ph type="title" idx="4294967295"/>
          </p:nvPr>
        </p:nvSpPr>
        <p:spPr>
          <a:xfrm>
            <a:off x="1270000" y="1199411"/>
            <a:ext cx="10464800" cy="3302001"/>
          </a:xfrm>
          <a:prstGeom prst="rect">
            <a:avLst/>
          </a:prstGeom>
        </p:spPr>
        <p:txBody>
          <a:bodyPr/>
          <a:lstStyle/>
          <a:p>
            <a:pPr/>
            <a:r>
              <a:t>Line chart version</a:t>
            </a:r>
          </a:p>
          <a:p>
            <a:pPr/>
            <a:r>
              <a:rPr u="sng">
                <a:hlinkClick r:id="rId2" invalidUrl="" action="" tgtFrame="" tooltip="" history="1" highlightClick="0" endSnd="0"/>
              </a:rPr>
              <a:t>http://sta.mn/wys</a:t>
            </a:r>
            <a:r>
              <a:t> </a:t>
            </a:r>
          </a:p>
        </p:txBody>
      </p:sp>
      <p:pic>
        <p:nvPicPr>
          <p:cNvPr id="186" name="Screen Shot 2018-10-03 at 3 Oct 12.17.43.png" descr="Screen Shot 2018-10-03 at 3 Oct 12.17.4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12289" y="4572977"/>
            <a:ext cx="10160001" cy="523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Need to download a different dataset: http://sta.mn/nwk"/>
          <p:cNvSpPr txBox="1"/>
          <p:nvPr/>
        </p:nvSpPr>
        <p:spPr>
          <a:xfrm>
            <a:off x="2580385" y="4312660"/>
            <a:ext cx="784402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Need to download a different dataset: </a:t>
            </a:r>
            <a:r>
              <a:rPr u="sng">
                <a:hlinkClick r:id="rId4" invalidUrl="" action="" tgtFrame="" tooltip="" history="1" highlightClick="0" endSnd="0"/>
              </a:rPr>
              <a:t>http://sta.mn/nwk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Intermediate D3.js:…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373887">
              <a:defRPr sz="5119"/>
            </a:pPr>
            <a:r>
              <a:t>Intermediate D3.js:</a:t>
            </a:r>
          </a:p>
          <a:p>
            <a:pPr defTabSz="373887">
              <a:defRPr sz="5119"/>
            </a:pPr>
          </a:p>
          <a:p>
            <a:pPr defTabSz="373887">
              <a:defRPr sz="5119"/>
            </a:pPr>
            <a:r>
              <a:t>“enter, update, exit”:</a:t>
            </a:r>
          </a:p>
          <a:p>
            <a:pPr defTabSz="373887">
              <a:defRPr sz="5119"/>
            </a:pPr>
            <a:r>
              <a:t>The general update pattern</a:t>
            </a:r>
          </a:p>
        </p:txBody>
      </p:sp>
      <p:sp>
        <p:nvSpPr>
          <p:cNvPr id="190" name="https://bl.ocks.org/mbostock/3808218…"/>
          <p:cNvSpPr txBox="1"/>
          <p:nvPr>
            <p:ph type="subTitle" sz="half" idx="1"/>
          </p:nvPr>
        </p:nvSpPr>
        <p:spPr>
          <a:xfrm>
            <a:off x="952500" y="5825166"/>
            <a:ext cx="11099800" cy="3052134"/>
          </a:xfrm>
          <a:prstGeom prst="rect">
            <a:avLst/>
          </a:prstGeom>
        </p:spPr>
        <p:txBody>
          <a:bodyPr anchor="ctr"/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 sz="3200"/>
            </a:pPr>
            <a:r>
              <a:rPr u="sng">
                <a:hlinkClick r:id="rId2" invalidUrl="" action="" tgtFrame="" tooltip="" history="1" highlightClick="0" endSnd="0"/>
              </a:rPr>
              <a:t>https://bl.ocks.org/mbostock/3808218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3200"/>
            </a:pPr>
            <a:r>
              <a:rPr u="sng">
                <a:hlinkClick r:id="rId3" invalidUrl="" action="" tgtFrame="" tooltip="" history="1" highlightClick="0" endSnd="0"/>
              </a:rPr>
              <a:t>https://bl.ocks.org/mbostock/3808221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 sz="3200"/>
            </a:pPr>
            <a:r>
              <a:rPr u="sng">
                <a:hlinkClick r:id="rId4" invalidUrl="" action="" tgtFrame="" tooltip="" history="1" highlightClick="0" endSnd="0"/>
              </a:rPr>
              <a:t>https://bl.ocks.org/mbostock/3808234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73;p16" descr="Google Shape;73;p16"/>
          <p:cNvPicPr>
            <a:picLocks noChangeAspect="1"/>
          </p:cNvPicPr>
          <p:nvPr/>
        </p:nvPicPr>
        <p:blipFill>
          <a:blip r:embed="rId2">
            <a:extLst/>
          </a:blip>
          <a:srcRect l="0" t="12772" r="0" b="12225"/>
          <a:stretch>
            <a:fillRect/>
          </a:stretch>
        </p:blipFill>
        <p:spPr>
          <a:xfrm>
            <a:off x="-1" y="1219199"/>
            <a:ext cx="13004801" cy="731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78;p17"/>
          <p:cNvSpPr txBox="1"/>
          <p:nvPr>
            <p:ph type="title"/>
          </p:nvPr>
        </p:nvSpPr>
        <p:spPr>
          <a:xfrm>
            <a:off x="443306" y="1852124"/>
            <a:ext cx="12118188" cy="1440001"/>
          </a:xfrm>
          <a:prstGeom prst="rect">
            <a:avLst/>
          </a:prstGeom>
        </p:spPr>
        <p:txBody>
          <a:bodyPr/>
          <a:lstStyle>
            <a:lvl1pPr algn="ctr" defTabSz="1196441">
              <a:defRPr sz="7728"/>
            </a:lvl1pPr>
          </a:lstStyle>
          <a:p>
            <a:pPr/>
            <a:r>
              <a:t>The general update pattern</a:t>
            </a:r>
          </a:p>
        </p:txBody>
      </p:sp>
      <p:sp>
        <p:nvSpPr>
          <p:cNvPr id="195" name="Google Shape;79;p17"/>
          <p:cNvSpPr txBox="1"/>
          <p:nvPr>
            <p:ph type="body" sz="half" idx="1"/>
          </p:nvPr>
        </p:nvSpPr>
        <p:spPr>
          <a:xfrm>
            <a:off x="375466" y="3592853"/>
            <a:ext cx="5554348" cy="4666881"/>
          </a:xfrm>
          <a:prstGeom prst="rect">
            <a:avLst/>
          </a:prstGeom>
        </p:spPr>
        <p:txBody>
          <a:bodyPr/>
          <a:lstStyle/>
          <a:p>
            <a:pPr marL="863600" indent="-863600">
              <a:buClr>
                <a:srgbClr val="FF0000"/>
              </a:buClr>
              <a:buSzPts val="6800"/>
              <a:defRPr sz="6800">
                <a:solidFill>
                  <a:srgbClr val="FF0000"/>
                </a:solidFill>
              </a:defRPr>
            </a:pPr>
            <a:r>
              <a:t>Enter</a:t>
            </a:r>
          </a:p>
          <a:p>
            <a:pPr marL="863600" indent="-863600">
              <a:buSzPts val="6800"/>
              <a:defRPr sz="6800"/>
            </a:pPr>
            <a:r>
              <a:t>Exit</a:t>
            </a:r>
          </a:p>
          <a:p>
            <a:pPr marL="863600" indent="-863600">
              <a:buSzPts val="6800"/>
              <a:defRPr sz="6800"/>
            </a:pPr>
            <a:r>
              <a:t>Update</a:t>
            </a:r>
          </a:p>
          <a:p>
            <a:pPr marL="863600" indent="-863600">
              <a:buSzPts val="6800"/>
              <a:defRPr sz="6800"/>
            </a:pPr>
            <a:r>
              <a:t>Merge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85;p18"/>
          <p:cNvSpPr txBox="1"/>
          <p:nvPr>
            <p:ph type="title"/>
          </p:nvPr>
        </p:nvSpPr>
        <p:spPr>
          <a:xfrm>
            <a:off x="443306" y="4278186"/>
            <a:ext cx="12118188" cy="1197228"/>
          </a:xfrm>
          <a:prstGeom prst="rect">
            <a:avLst/>
          </a:prstGeom>
        </p:spPr>
        <p:txBody>
          <a:bodyPr/>
          <a:lstStyle>
            <a:lvl1pPr defTabSz="1664614">
              <a:defRPr sz="6528"/>
            </a:lvl1pPr>
          </a:lstStyle>
          <a:p>
            <a:pPr/>
            <a:r>
              <a:t>Just bought 5 apples.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90;p19"/>
          <p:cNvSpPr txBox="1"/>
          <p:nvPr>
            <p:ph type="title"/>
          </p:nvPr>
        </p:nvSpPr>
        <p:spPr>
          <a:xfrm>
            <a:off x="443306" y="1219199"/>
            <a:ext cx="12118188" cy="1440001"/>
          </a:xfrm>
          <a:prstGeom prst="rect">
            <a:avLst/>
          </a:prstGeom>
        </p:spPr>
        <p:txBody>
          <a:bodyPr/>
          <a:lstStyle>
            <a:lvl1pPr algn="ctr" defTabSz="1265800">
              <a:defRPr sz="8176"/>
            </a:lvl1pPr>
          </a:lstStyle>
          <a:p>
            <a:pPr/>
            <a:r>
              <a:t>D3 Data Join</a:t>
            </a:r>
          </a:p>
        </p:txBody>
      </p:sp>
      <p:pic>
        <p:nvPicPr>
          <p:cNvPr id="200" name="Google Shape;91;p19" descr="Google Shape;91;p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90577" y="2514613"/>
            <a:ext cx="6066917" cy="4724375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Google Shape;92;p19"/>
          <p:cNvSpPr txBox="1"/>
          <p:nvPr>
            <p:ph type="body" sz="quarter" idx="1"/>
          </p:nvPr>
        </p:nvSpPr>
        <p:spPr>
          <a:xfrm>
            <a:off x="339733" y="7572871"/>
            <a:ext cx="12118187" cy="985174"/>
          </a:xfrm>
          <a:prstGeom prst="rect">
            <a:avLst/>
          </a:prstGeom>
        </p:spPr>
        <p:txBody>
          <a:bodyPr/>
          <a:lstStyle/>
          <a:p>
            <a:pPr marL="0" indent="0" defTabSz="1560576">
              <a:spcBef>
                <a:spcPts val="2700"/>
              </a:spcBef>
              <a:buSzTx/>
              <a:buNone/>
              <a:defRPr sz="2340"/>
            </a:pPr>
            <a:r>
              <a:t>Diagram from </a:t>
            </a:r>
            <a:r>
              <a:rPr u="sng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hlinkClick r:id="rId3" invalidUrl="" action="" tgtFrame="" tooltip="" history="1" highlightClick="0" endSnd="0"/>
              </a:rPr>
              <a:t>https://www.amphinicy.com/blog/view/manipulating_svg_using_d3js_library/</a:t>
            </a:r>
            <a:br/>
            <a:r>
              <a:t>By Antonio Grudiček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97;p20"/>
          <p:cNvSpPr txBox="1"/>
          <p:nvPr>
            <p:ph type="title"/>
          </p:nvPr>
        </p:nvSpPr>
        <p:spPr>
          <a:xfrm>
            <a:off x="443306" y="1219199"/>
            <a:ext cx="12118188" cy="1440001"/>
          </a:xfrm>
          <a:prstGeom prst="rect">
            <a:avLst/>
          </a:prstGeom>
        </p:spPr>
        <p:txBody>
          <a:bodyPr/>
          <a:lstStyle>
            <a:lvl1pPr algn="ctr" defTabSz="1265800">
              <a:defRPr sz="8176"/>
            </a:lvl1pPr>
          </a:lstStyle>
          <a:p>
            <a:pPr/>
            <a:r>
              <a:t>D3 Data Join</a:t>
            </a:r>
          </a:p>
        </p:txBody>
      </p:sp>
      <p:pic>
        <p:nvPicPr>
          <p:cNvPr id="204" name="Google Shape;98;p20" descr="Google Shape;98;p2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90577" y="2514613"/>
            <a:ext cx="6066917" cy="4724375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Google Shape;99;p20"/>
          <p:cNvSpPr txBox="1"/>
          <p:nvPr>
            <p:ph type="body" sz="quarter" idx="1"/>
          </p:nvPr>
        </p:nvSpPr>
        <p:spPr>
          <a:xfrm>
            <a:off x="339733" y="7572871"/>
            <a:ext cx="12118187" cy="985174"/>
          </a:xfrm>
          <a:prstGeom prst="rect">
            <a:avLst/>
          </a:prstGeom>
        </p:spPr>
        <p:txBody>
          <a:bodyPr/>
          <a:lstStyle/>
          <a:p>
            <a:pPr marL="0" indent="0" defTabSz="1560576">
              <a:spcBef>
                <a:spcPts val="2700"/>
              </a:spcBef>
              <a:buSzTx/>
              <a:buNone/>
              <a:defRPr sz="2340"/>
            </a:pPr>
            <a:r>
              <a:t>Diagram from </a:t>
            </a:r>
            <a:r>
              <a:rPr u="sng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hlinkClick r:id="rId3" invalidUrl="" action="" tgtFrame="" tooltip="" history="1" highlightClick="0" endSnd="0"/>
              </a:rPr>
              <a:t>https://www.amphinicy.com/blog/view/manipulating_svg_using_d3js_library/</a:t>
            </a:r>
            <a:br/>
            <a:r>
              <a:t>By Antonio Grudiček</a:t>
            </a:r>
          </a:p>
        </p:txBody>
      </p:sp>
      <p:sp>
        <p:nvSpPr>
          <p:cNvPr id="206" name="Google Shape;100;p20"/>
          <p:cNvSpPr/>
          <p:nvPr/>
        </p:nvSpPr>
        <p:spPr>
          <a:xfrm>
            <a:off x="3887060" y="4529178"/>
            <a:ext cx="1045761" cy="1045762"/>
          </a:xfrm>
          <a:prstGeom prst="ellipse">
            <a:avLst/>
          </a:prstGeom>
          <a:ln w="38100">
            <a:solidFill>
              <a:srgbClr val="FF0000"/>
            </a:solidFill>
          </a:ln>
        </p:spPr>
        <p:txBody>
          <a:bodyPr lIns="0" tIns="0" rIns="0" bIns="0" anchor="ctr"/>
          <a:lstStyle/>
          <a:p>
            <a:pPr algn="l" defTabSz="1733973">
              <a:defRPr b="0" sz="26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105;p21"/>
          <p:cNvSpPr txBox="1"/>
          <p:nvPr>
            <p:ph type="title"/>
          </p:nvPr>
        </p:nvSpPr>
        <p:spPr>
          <a:xfrm>
            <a:off x="443306" y="1852124"/>
            <a:ext cx="12118188" cy="1440001"/>
          </a:xfrm>
          <a:prstGeom prst="rect">
            <a:avLst/>
          </a:prstGeom>
        </p:spPr>
        <p:txBody>
          <a:bodyPr/>
          <a:lstStyle>
            <a:lvl1pPr algn="ctr" defTabSz="1196441">
              <a:defRPr sz="7728"/>
            </a:lvl1pPr>
          </a:lstStyle>
          <a:p>
            <a:pPr/>
            <a:r>
              <a:t>The general update pattern</a:t>
            </a:r>
          </a:p>
        </p:txBody>
      </p:sp>
      <p:sp>
        <p:nvSpPr>
          <p:cNvPr id="209" name="Google Shape;106;p21"/>
          <p:cNvSpPr txBox="1"/>
          <p:nvPr>
            <p:ph type="body" sz="half" idx="1"/>
          </p:nvPr>
        </p:nvSpPr>
        <p:spPr>
          <a:xfrm>
            <a:off x="375466" y="3592853"/>
            <a:ext cx="5554348" cy="4666881"/>
          </a:xfrm>
          <a:prstGeom prst="rect">
            <a:avLst/>
          </a:prstGeom>
        </p:spPr>
        <p:txBody>
          <a:bodyPr/>
          <a:lstStyle/>
          <a:p>
            <a:pPr marL="863600" indent="-863600">
              <a:buSzPts val="6800"/>
              <a:defRPr sz="6800"/>
            </a:pPr>
            <a:r>
              <a:t>Enter</a:t>
            </a:r>
          </a:p>
          <a:p>
            <a:pPr marL="863600" indent="-863600">
              <a:buClr>
                <a:srgbClr val="FF0000"/>
              </a:buClr>
              <a:buSzPts val="6800"/>
              <a:defRPr sz="6800">
                <a:solidFill>
                  <a:srgbClr val="FF0000"/>
                </a:solidFill>
              </a:defRPr>
            </a:pPr>
            <a:r>
              <a:t>Exit</a:t>
            </a:r>
          </a:p>
          <a:p>
            <a:pPr marL="863600" indent="-863600">
              <a:buSzPts val="6800"/>
              <a:defRPr sz="6800"/>
            </a:pPr>
            <a:r>
              <a:t>Update</a:t>
            </a:r>
          </a:p>
          <a:p>
            <a:pPr marL="863600" indent="-863600">
              <a:buSzPts val="6800"/>
              <a:defRPr sz="6800"/>
            </a:pPr>
            <a:r>
              <a:t>Merge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creen Shot 2018-10-02 at 2 Oct 10.44.08.png" descr="Screen Shot 2018-10-02 at 2 Oct 10.44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7061" y="488798"/>
            <a:ext cx="13004801" cy="88263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112;p22"/>
          <p:cNvSpPr txBox="1"/>
          <p:nvPr>
            <p:ph type="title"/>
          </p:nvPr>
        </p:nvSpPr>
        <p:spPr>
          <a:xfrm>
            <a:off x="443306" y="4278186"/>
            <a:ext cx="12118188" cy="1197228"/>
          </a:xfrm>
          <a:prstGeom prst="rect">
            <a:avLst/>
          </a:prstGeom>
        </p:spPr>
        <p:txBody>
          <a:bodyPr/>
          <a:lstStyle>
            <a:lvl1pPr defTabSz="1664614">
              <a:defRPr sz="6528"/>
            </a:lvl1pPr>
          </a:lstStyle>
          <a:p>
            <a:pPr/>
            <a:r>
              <a:t>Just ate an apple.</a:t>
            </a:r>
          </a:p>
        </p:txBody>
      </p:sp>
      <p:sp>
        <p:nvSpPr>
          <p:cNvPr id="212" name="Google Shape;113;p22"/>
          <p:cNvSpPr txBox="1"/>
          <p:nvPr/>
        </p:nvSpPr>
        <p:spPr>
          <a:xfrm>
            <a:off x="443306" y="5475413"/>
            <a:ext cx="12118188" cy="1197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0026" tIns="130026" rIns="130026" bIns="130026" anchor="ctr">
            <a:normAutofit fontScale="100000" lnSpcReduction="0"/>
          </a:bodyPr>
          <a:lstStyle>
            <a:lvl1pPr defTabSz="1335159">
              <a:defRPr b="0" sz="5236">
                <a:solidFill>
                  <a:srgbClr val="CCCCCC"/>
                </a:solidFill>
                <a:latin typeface="Lobster"/>
                <a:ea typeface="Lobster"/>
                <a:cs typeface="Lobster"/>
                <a:sym typeface="Lobster"/>
              </a:defRPr>
            </a:lvl1pPr>
          </a:lstStyle>
          <a:p>
            <a:pPr/>
            <a:r>
              <a:t>“An apple a day keeps the doctor away”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118;p23"/>
          <p:cNvSpPr txBox="1"/>
          <p:nvPr>
            <p:ph type="title"/>
          </p:nvPr>
        </p:nvSpPr>
        <p:spPr>
          <a:xfrm>
            <a:off x="443306" y="1219199"/>
            <a:ext cx="12118188" cy="1440001"/>
          </a:xfrm>
          <a:prstGeom prst="rect">
            <a:avLst/>
          </a:prstGeom>
        </p:spPr>
        <p:txBody>
          <a:bodyPr/>
          <a:lstStyle>
            <a:lvl1pPr algn="ctr" defTabSz="1265800">
              <a:defRPr sz="8176"/>
            </a:lvl1pPr>
          </a:lstStyle>
          <a:p>
            <a:pPr/>
            <a:r>
              <a:t>D3 Data Join</a:t>
            </a:r>
          </a:p>
        </p:txBody>
      </p:sp>
      <p:pic>
        <p:nvPicPr>
          <p:cNvPr id="215" name="Google Shape;119;p23" descr="Google Shape;119;p2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90577" y="2514613"/>
            <a:ext cx="6066917" cy="4724375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Google Shape;120;p23"/>
          <p:cNvSpPr txBox="1"/>
          <p:nvPr>
            <p:ph type="body" sz="quarter" idx="1"/>
          </p:nvPr>
        </p:nvSpPr>
        <p:spPr>
          <a:xfrm>
            <a:off x="339733" y="7572871"/>
            <a:ext cx="12118187" cy="985174"/>
          </a:xfrm>
          <a:prstGeom prst="rect">
            <a:avLst/>
          </a:prstGeom>
        </p:spPr>
        <p:txBody>
          <a:bodyPr/>
          <a:lstStyle/>
          <a:p>
            <a:pPr marL="0" indent="0" defTabSz="1560576">
              <a:spcBef>
                <a:spcPts val="2700"/>
              </a:spcBef>
              <a:buSzTx/>
              <a:buNone/>
              <a:defRPr sz="2340"/>
            </a:pPr>
            <a:r>
              <a:t>Diagram from </a:t>
            </a:r>
            <a:r>
              <a:rPr u="sng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hlinkClick r:id="rId3" invalidUrl="" action="" tgtFrame="" tooltip="" history="1" highlightClick="0" endSnd="0"/>
              </a:rPr>
              <a:t>https://www.amphinicy.com/blog/view/manipulating_svg_using_d3js_library/</a:t>
            </a:r>
            <a:br/>
            <a:r>
              <a:t>By Antonio Grudiček</a:t>
            </a:r>
          </a:p>
        </p:txBody>
      </p:sp>
      <p:sp>
        <p:nvSpPr>
          <p:cNvPr id="217" name="Google Shape;121;p23"/>
          <p:cNvSpPr/>
          <p:nvPr/>
        </p:nvSpPr>
        <p:spPr>
          <a:xfrm>
            <a:off x="7123895" y="4516236"/>
            <a:ext cx="1045761" cy="1045761"/>
          </a:xfrm>
          <a:prstGeom prst="ellipse">
            <a:avLst/>
          </a:prstGeom>
          <a:ln w="38100">
            <a:solidFill>
              <a:srgbClr val="FF0000"/>
            </a:solidFill>
          </a:ln>
        </p:spPr>
        <p:txBody>
          <a:bodyPr lIns="0" tIns="0" rIns="0" bIns="0" anchor="ctr"/>
          <a:lstStyle/>
          <a:p>
            <a:pPr algn="l" defTabSz="1733973">
              <a:defRPr b="0" sz="26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126;p24"/>
          <p:cNvSpPr txBox="1"/>
          <p:nvPr>
            <p:ph type="title"/>
          </p:nvPr>
        </p:nvSpPr>
        <p:spPr>
          <a:xfrm>
            <a:off x="443306" y="1852124"/>
            <a:ext cx="12118188" cy="1440001"/>
          </a:xfrm>
          <a:prstGeom prst="rect">
            <a:avLst/>
          </a:prstGeom>
        </p:spPr>
        <p:txBody>
          <a:bodyPr/>
          <a:lstStyle>
            <a:lvl1pPr algn="ctr" defTabSz="1196441">
              <a:defRPr sz="7728"/>
            </a:lvl1pPr>
          </a:lstStyle>
          <a:p>
            <a:pPr/>
            <a:r>
              <a:t>The general update pattern</a:t>
            </a:r>
          </a:p>
        </p:txBody>
      </p:sp>
      <p:sp>
        <p:nvSpPr>
          <p:cNvPr id="220" name="Google Shape;127;p24"/>
          <p:cNvSpPr txBox="1"/>
          <p:nvPr>
            <p:ph type="body" sz="half" idx="1"/>
          </p:nvPr>
        </p:nvSpPr>
        <p:spPr>
          <a:xfrm>
            <a:off x="375466" y="3592853"/>
            <a:ext cx="5554348" cy="4666881"/>
          </a:xfrm>
          <a:prstGeom prst="rect">
            <a:avLst/>
          </a:prstGeom>
        </p:spPr>
        <p:txBody>
          <a:bodyPr/>
          <a:lstStyle/>
          <a:p>
            <a:pPr marL="863600" indent="-863600">
              <a:buSzPts val="6800"/>
              <a:defRPr sz="6800"/>
            </a:pPr>
            <a:r>
              <a:t>Enter</a:t>
            </a:r>
          </a:p>
          <a:p>
            <a:pPr marL="863600" indent="-863600">
              <a:buSzPts val="6800"/>
              <a:defRPr sz="6800"/>
            </a:pPr>
            <a:r>
              <a:t>Exit</a:t>
            </a:r>
          </a:p>
          <a:p>
            <a:pPr marL="863600" indent="-863600">
              <a:buClr>
                <a:srgbClr val="FF0000"/>
              </a:buClr>
              <a:buSzPts val="6800"/>
              <a:defRPr sz="6800">
                <a:solidFill>
                  <a:srgbClr val="FF0000"/>
                </a:solidFill>
              </a:defRPr>
            </a:pPr>
            <a:r>
              <a:t>Update</a:t>
            </a:r>
          </a:p>
          <a:p>
            <a:pPr marL="863600" indent="-863600">
              <a:buSzPts val="6800"/>
              <a:defRPr sz="6800"/>
            </a:pPr>
            <a:r>
              <a:t>Merge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133;p25"/>
          <p:cNvSpPr txBox="1"/>
          <p:nvPr>
            <p:ph type="title"/>
          </p:nvPr>
        </p:nvSpPr>
        <p:spPr>
          <a:xfrm>
            <a:off x="443306" y="4278186"/>
            <a:ext cx="12118188" cy="1197228"/>
          </a:xfrm>
          <a:prstGeom prst="rect">
            <a:avLst/>
          </a:prstGeom>
        </p:spPr>
        <p:txBody>
          <a:bodyPr/>
          <a:lstStyle/>
          <a:p>
            <a:pPr defTabSz="814967">
              <a:defRPr sz="3196"/>
            </a:pPr>
            <a:r>
              <a:t>Just replaced an apple</a:t>
            </a:r>
            <a:br/>
            <a:r>
              <a:t>with a lemon.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138;p26"/>
          <p:cNvSpPr txBox="1"/>
          <p:nvPr>
            <p:ph type="title"/>
          </p:nvPr>
        </p:nvSpPr>
        <p:spPr>
          <a:xfrm>
            <a:off x="443306" y="1219199"/>
            <a:ext cx="12118188" cy="1440001"/>
          </a:xfrm>
          <a:prstGeom prst="rect">
            <a:avLst/>
          </a:prstGeom>
        </p:spPr>
        <p:txBody>
          <a:bodyPr/>
          <a:lstStyle>
            <a:lvl1pPr algn="ctr" defTabSz="1265800">
              <a:defRPr sz="8176"/>
            </a:lvl1pPr>
          </a:lstStyle>
          <a:p>
            <a:pPr/>
            <a:r>
              <a:t>D3 Data Join</a:t>
            </a:r>
          </a:p>
        </p:txBody>
      </p:sp>
      <p:pic>
        <p:nvPicPr>
          <p:cNvPr id="225" name="Google Shape;139;p26" descr="Google Shape;139;p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90577" y="2514613"/>
            <a:ext cx="6066917" cy="4724375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Google Shape;140;p26"/>
          <p:cNvSpPr txBox="1"/>
          <p:nvPr>
            <p:ph type="body" sz="quarter" idx="1"/>
          </p:nvPr>
        </p:nvSpPr>
        <p:spPr>
          <a:xfrm>
            <a:off x="339733" y="7572871"/>
            <a:ext cx="12118187" cy="985174"/>
          </a:xfrm>
          <a:prstGeom prst="rect">
            <a:avLst/>
          </a:prstGeom>
        </p:spPr>
        <p:txBody>
          <a:bodyPr/>
          <a:lstStyle/>
          <a:p>
            <a:pPr marL="0" indent="0" defTabSz="1560576">
              <a:spcBef>
                <a:spcPts val="2700"/>
              </a:spcBef>
              <a:buSzTx/>
              <a:buNone/>
              <a:defRPr sz="2340"/>
            </a:pPr>
            <a:r>
              <a:t>Diagram from </a:t>
            </a:r>
            <a:r>
              <a:rPr u="sng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hlinkClick r:id="rId3" invalidUrl="" action="" tgtFrame="" tooltip="" history="1" highlightClick="0" endSnd="0"/>
              </a:rPr>
              <a:t>https://www.amphinicy.com/blog/view/manipulating_svg_using_d3js_library/</a:t>
            </a:r>
            <a:br/>
            <a:r>
              <a:t>By Antonio Grudiček</a:t>
            </a:r>
          </a:p>
        </p:txBody>
      </p:sp>
      <p:sp>
        <p:nvSpPr>
          <p:cNvPr id="227" name="Google Shape;141;p26"/>
          <p:cNvSpPr/>
          <p:nvPr/>
        </p:nvSpPr>
        <p:spPr>
          <a:xfrm>
            <a:off x="5501140" y="4528425"/>
            <a:ext cx="1045761" cy="1045761"/>
          </a:xfrm>
          <a:prstGeom prst="ellipse">
            <a:avLst/>
          </a:prstGeom>
          <a:ln w="38100">
            <a:solidFill>
              <a:srgbClr val="FF0000"/>
            </a:solidFill>
          </a:ln>
        </p:spPr>
        <p:txBody>
          <a:bodyPr lIns="0" tIns="0" rIns="0" bIns="0" anchor="ctr"/>
          <a:lstStyle/>
          <a:p>
            <a:pPr algn="l" defTabSz="1733973">
              <a:defRPr b="0" sz="26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146;p27" descr="Google Shape;146;p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6746" y="1219199"/>
            <a:ext cx="12571311" cy="6848336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Google Shape;147;p27"/>
          <p:cNvSpPr txBox="1"/>
          <p:nvPr/>
        </p:nvSpPr>
        <p:spPr>
          <a:xfrm>
            <a:off x="233066" y="7729066"/>
            <a:ext cx="12636588" cy="14303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0026" tIns="130026" rIns="130026" bIns="130026">
            <a:spAutoFit/>
          </a:bodyPr>
          <a:lstStyle/>
          <a:p>
            <a:pPr algn="l" defTabSz="1733973">
              <a:defRPr b="0" sz="2600">
                <a:latin typeface="Arial"/>
                <a:ea typeface="Arial"/>
                <a:cs typeface="Arial"/>
                <a:sym typeface="Arial"/>
              </a:defRPr>
            </a:pPr>
            <a:r>
              <a:t>Diagram from the 2011 paper on D3 by Mike Bostock, Vadim Ogievetsky and Jeffrey Heer</a:t>
            </a:r>
            <a:br/>
            <a:r>
              <a:rPr u="sng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hlinkClick r:id="rId3" invalidUrl="" action="" tgtFrame="" tooltip="" history="1" highlightClick="0" endSnd="0"/>
              </a:rPr>
              <a:t>http://vis.stanford.edu/files/2011-D3-InfoVis.pdf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152;p28"/>
          <p:cNvSpPr txBox="1"/>
          <p:nvPr>
            <p:ph type="title"/>
          </p:nvPr>
        </p:nvSpPr>
        <p:spPr>
          <a:xfrm>
            <a:off x="443306" y="1852124"/>
            <a:ext cx="12118188" cy="1440001"/>
          </a:xfrm>
          <a:prstGeom prst="rect">
            <a:avLst/>
          </a:prstGeom>
        </p:spPr>
        <p:txBody>
          <a:bodyPr/>
          <a:lstStyle>
            <a:lvl1pPr algn="ctr" defTabSz="1196441">
              <a:defRPr sz="7728"/>
            </a:lvl1pPr>
          </a:lstStyle>
          <a:p>
            <a:pPr/>
            <a:r>
              <a:t>The general update pattern</a:t>
            </a:r>
          </a:p>
        </p:txBody>
      </p:sp>
      <p:sp>
        <p:nvSpPr>
          <p:cNvPr id="233" name="Google Shape;153;p28"/>
          <p:cNvSpPr txBox="1"/>
          <p:nvPr>
            <p:ph type="body" sz="half" idx="1"/>
          </p:nvPr>
        </p:nvSpPr>
        <p:spPr>
          <a:xfrm>
            <a:off x="375466" y="3592853"/>
            <a:ext cx="5554348" cy="4666881"/>
          </a:xfrm>
          <a:prstGeom prst="rect">
            <a:avLst/>
          </a:prstGeom>
        </p:spPr>
        <p:txBody>
          <a:bodyPr/>
          <a:lstStyle/>
          <a:p>
            <a:pPr marL="863600" indent="-863600">
              <a:buSzPts val="6800"/>
              <a:defRPr sz="6800"/>
            </a:pPr>
            <a:r>
              <a:t>Enter</a:t>
            </a:r>
          </a:p>
          <a:p>
            <a:pPr marL="863600" indent="-863600">
              <a:buSzPts val="6800"/>
              <a:defRPr sz="6800"/>
            </a:pPr>
            <a:r>
              <a:t>Exit</a:t>
            </a:r>
          </a:p>
          <a:p>
            <a:pPr marL="863600" indent="-863600">
              <a:buSzPts val="6800"/>
              <a:defRPr sz="6800"/>
            </a:pPr>
            <a:r>
              <a:t>Update</a:t>
            </a:r>
          </a:p>
          <a:p>
            <a:pPr marL="863600" indent="-863600">
              <a:buClr>
                <a:srgbClr val="FF0000"/>
              </a:buClr>
              <a:buSzPts val="6800"/>
              <a:defRPr sz="6800">
                <a:solidFill>
                  <a:srgbClr val="FF0000"/>
                </a:solidFill>
              </a:defRPr>
            </a:pPr>
            <a:r>
              <a:t>Merge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159;p29" descr="Google Shape;159;p2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6746" y="1219199"/>
            <a:ext cx="12571311" cy="6848336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Google Shape;160;p29"/>
          <p:cNvSpPr txBox="1"/>
          <p:nvPr/>
        </p:nvSpPr>
        <p:spPr>
          <a:xfrm>
            <a:off x="233066" y="7729066"/>
            <a:ext cx="12636588" cy="14303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0026" tIns="130026" rIns="130026" bIns="130026">
            <a:spAutoFit/>
          </a:bodyPr>
          <a:lstStyle/>
          <a:p>
            <a:pPr algn="l" defTabSz="1733973">
              <a:defRPr b="0" sz="2600">
                <a:latin typeface="Arial"/>
                <a:ea typeface="Arial"/>
                <a:cs typeface="Arial"/>
                <a:sym typeface="Arial"/>
              </a:defRPr>
            </a:pPr>
            <a:r>
              <a:t>Diagram from the 2011 paper on D3 by Mike Bostock, Vadim Ogievetsky and Jeffrey Heer</a:t>
            </a:r>
            <a:br/>
            <a:r>
              <a:rPr u="sng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hlinkClick r:id="rId3" invalidUrl="" action="" tgtFrame="" tooltip="" history="1" highlightClick="0" endSnd="0"/>
              </a:rPr>
              <a:t>http://vis.stanford.edu/files/2011-D3-InfoVis.pdf</a:t>
            </a:r>
            <a:r>
              <a:t> </a:t>
            </a:r>
          </a:p>
        </p:txBody>
      </p:sp>
      <p:sp>
        <p:nvSpPr>
          <p:cNvPr id="237" name="Google Shape;161;p29"/>
          <p:cNvSpPr/>
          <p:nvPr/>
        </p:nvSpPr>
        <p:spPr>
          <a:xfrm>
            <a:off x="893368" y="4660586"/>
            <a:ext cx="7664642" cy="1152428"/>
          </a:xfrm>
          <a:prstGeom prst="rect">
            <a:avLst/>
          </a:prstGeom>
          <a:ln w="50800">
            <a:solidFill>
              <a:srgbClr val="FF0000"/>
            </a:solidFill>
          </a:ln>
        </p:spPr>
        <p:txBody>
          <a:bodyPr lIns="0" tIns="0" rIns="0" bIns="0" anchor="ctr"/>
          <a:lstStyle/>
          <a:p>
            <a:pPr algn="l" defTabSz="1733973">
              <a:defRPr b="0" sz="26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38" name="Google Shape;162;p29"/>
          <p:cNvSpPr txBox="1"/>
          <p:nvPr/>
        </p:nvSpPr>
        <p:spPr>
          <a:xfrm>
            <a:off x="9779483" y="4184142"/>
            <a:ext cx="3728641" cy="1731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0026" tIns="130026" rIns="130026" bIns="130026">
            <a:spAutoFit/>
          </a:bodyPr>
          <a:lstStyle/>
          <a:p>
            <a:pPr algn="l" defTabSz="1733973">
              <a:defRPr b="0" sz="3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Merged</a:t>
            </a:r>
            <a:br/>
            <a:r>
              <a:t>Enter &amp; Update selection</a:t>
            </a:r>
          </a:p>
        </p:txBody>
      </p:sp>
      <p:sp>
        <p:nvSpPr>
          <p:cNvPr id="239" name="Google Shape;163;p29"/>
          <p:cNvSpPr/>
          <p:nvPr/>
        </p:nvSpPr>
        <p:spPr>
          <a:xfrm flipH="1">
            <a:off x="8610010" y="5097314"/>
            <a:ext cx="1208321" cy="1"/>
          </a:xfrm>
          <a:prstGeom prst="line">
            <a:avLst/>
          </a:prstGeom>
          <a:ln w="50800">
            <a:solidFill>
              <a:srgbClr val="FF0000"/>
            </a:solidFill>
            <a:tailEnd type="triangle"/>
          </a:ln>
        </p:spPr>
        <p:txBody>
          <a:bodyPr lIns="0" tIns="0" rIns="0" bIns="0"/>
          <a:lstStyle/>
          <a:p>
            <a:pPr algn="l" defTabSz="1733973">
              <a:defRPr b="0" sz="26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168;p30"/>
          <p:cNvSpPr txBox="1"/>
          <p:nvPr>
            <p:ph type="title"/>
          </p:nvPr>
        </p:nvSpPr>
        <p:spPr>
          <a:xfrm>
            <a:off x="443306" y="1219199"/>
            <a:ext cx="12118188" cy="1440001"/>
          </a:xfrm>
          <a:prstGeom prst="rect">
            <a:avLst/>
          </a:prstGeom>
        </p:spPr>
        <p:txBody>
          <a:bodyPr/>
          <a:lstStyle>
            <a:lvl1pPr algn="ctr" defTabSz="1265800">
              <a:defRPr sz="8176"/>
            </a:lvl1pPr>
          </a:lstStyle>
          <a:p>
            <a:pPr/>
            <a:r>
              <a:t>D3 Data Join</a:t>
            </a:r>
          </a:p>
        </p:txBody>
      </p:sp>
      <p:pic>
        <p:nvPicPr>
          <p:cNvPr id="242" name="Google Shape;169;p30" descr="Google Shape;169;p3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90577" y="2514613"/>
            <a:ext cx="6066917" cy="4724375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Google Shape;170;p30"/>
          <p:cNvSpPr txBox="1"/>
          <p:nvPr>
            <p:ph type="body" sz="quarter" idx="1"/>
          </p:nvPr>
        </p:nvSpPr>
        <p:spPr>
          <a:xfrm>
            <a:off x="339733" y="7572871"/>
            <a:ext cx="12118187" cy="985174"/>
          </a:xfrm>
          <a:prstGeom prst="rect">
            <a:avLst/>
          </a:prstGeom>
        </p:spPr>
        <p:txBody>
          <a:bodyPr/>
          <a:lstStyle/>
          <a:p>
            <a:pPr marL="0" indent="0" defTabSz="1560576">
              <a:spcBef>
                <a:spcPts val="2700"/>
              </a:spcBef>
              <a:buSzTx/>
              <a:buNone/>
              <a:defRPr sz="2340"/>
            </a:pPr>
            <a:r>
              <a:t>Diagram from </a:t>
            </a:r>
            <a:r>
              <a:rPr u="sng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hlinkClick r:id="rId3" invalidUrl="" action="" tgtFrame="" tooltip="" history="1" highlightClick="0" endSnd="0"/>
              </a:rPr>
              <a:t>https://www.amphinicy.com/blog/view/manipulating_svg_using_d3js_library/</a:t>
            </a:r>
            <a:br/>
            <a:r>
              <a:t>By Antonio Grudiček</a:t>
            </a:r>
          </a:p>
        </p:txBody>
      </p:sp>
      <p:sp>
        <p:nvSpPr>
          <p:cNvPr id="244" name="Google Shape;171;p30"/>
          <p:cNvSpPr/>
          <p:nvPr/>
        </p:nvSpPr>
        <p:spPr>
          <a:xfrm>
            <a:off x="3249771" y="3379189"/>
            <a:ext cx="3534508" cy="3534508"/>
          </a:xfrm>
          <a:prstGeom prst="ellipse">
            <a:avLst/>
          </a:prstGeom>
          <a:ln w="38100">
            <a:solidFill>
              <a:srgbClr val="FF0000"/>
            </a:solidFill>
          </a:ln>
        </p:spPr>
        <p:txBody>
          <a:bodyPr lIns="0" tIns="0" rIns="0" bIns="0" anchor="ctr"/>
          <a:lstStyle/>
          <a:p>
            <a:pPr algn="l" defTabSz="1733973">
              <a:defRPr b="0" sz="26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45" name="Google Shape;172;p30"/>
          <p:cNvSpPr txBox="1"/>
          <p:nvPr/>
        </p:nvSpPr>
        <p:spPr>
          <a:xfrm>
            <a:off x="54719" y="3719360"/>
            <a:ext cx="3728642" cy="2781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0026" tIns="130026" rIns="130026" bIns="130026">
            <a:spAutoFit/>
          </a:bodyPr>
          <a:lstStyle/>
          <a:p>
            <a:pPr algn="l" defTabSz="1733973">
              <a:defRPr b="0" sz="4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Merged</a:t>
            </a:r>
            <a:br/>
            <a:r>
              <a:t>Enter &amp; Update selection</a:t>
            </a:r>
          </a:p>
        </p:txBody>
      </p:sp>
      <p:sp>
        <p:nvSpPr>
          <p:cNvPr id="246" name="Google Shape;173;p30"/>
          <p:cNvSpPr/>
          <p:nvPr/>
        </p:nvSpPr>
        <p:spPr>
          <a:xfrm>
            <a:off x="1955383" y="5146459"/>
            <a:ext cx="1260374" cy="1"/>
          </a:xfrm>
          <a:prstGeom prst="line">
            <a:avLst/>
          </a:prstGeom>
          <a:ln w="50800">
            <a:solidFill>
              <a:srgbClr val="FF0000"/>
            </a:solidFill>
            <a:tailEnd type="triangle"/>
          </a:ln>
        </p:spPr>
        <p:txBody>
          <a:bodyPr lIns="0" tIns="0" rIns="0" bIns="0"/>
          <a:lstStyle/>
          <a:p>
            <a:pPr algn="l" defTabSz="1733973">
              <a:defRPr b="0" sz="26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Visualizing GDP and life expectancy"/>
          <p:cNvSpPr txBox="1"/>
          <p:nvPr>
            <p:ph type="title"/>
          </p:nvPr>
        </p:nvSpPr>
        <p:spPr>
          <a:xfrm>
            <a:off x="1270000" y="840304"/>
            <a:ext cx="10464800" cy="3302001"/>
          </a:xfrm>
          <a:prstGeom prst="rect">
            <a:avLst/>
          </a:prstGeom>
        </p:spPr>
        <p:txBody>
          <a:bodyPr/>
          <a:lstStyle/>
          <a:p>
            <a:pPr/>
            <a:r>
              <a:t>Visualizing GDP and life expectancy</a:t>
            </a:r>
          </a:p>
        </p:txBody>
      </p:sp>
      <p:sp>
        <p:nvSpPr>
          <p:cNvPr id="151" name="Inspired by Hans Rosling’s “Health and Wealth of Nations” visualization from gapminder.org"/>
          <p:cNvSpPr txBox="1"/>
          <p:nvPr/>
        </p:nvSpPr>
        <p:spPr>
          <a:xfrm>
            <a:off x="618789" y="6482110"/>
            <a:ext cx="11767222" cy="1727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 sz="3600"/>
            </a:pPr>
            <a:r>
              <a:t>Inspired by Hans Rosling’s “Health and Wealth of Nations” visualization from </a:t>
            </a:r>
            <a:r>
              <a:rPr u="sng">
                <a:hlinkClick r:id="rId3" invalidUrl="" action="" tgtFrame="" tooltip="" history="1" highlightClick="0" endSnd="0"/>
              </a:rPr>
              <a:t>gapminder.org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creen Shot 2018-10-02 at 2 Oct 11.30.33.png" descr="Screen Shot 2018-10-02 at 2 Oct 11.30.3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0708" y="630040"/>
            <a:ext cx="10248901" cy="60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Hans Rosling videos:…"/>
          <p:cNvSpPr txBox="1"/>
          <p:nvPr/>
        </p:nvSpPr>
        <p:spPr>
          <a:xfrm>
            <a:off x="618789" y="7103463"/>
            <a:ext cx="11767222" cy="2844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 sz="3600"/>
            </a:pPr>
            <a:r>
              <a:t>Hans Rosling videos:</a:t>
            </a:r>
          </a:p>
          <a:p>
            <a:pPr marL="500062" indent="-500062" algn="l">
              <a:buSzPct val="145000"/>
              <a:buChar char="•"/>
              <a:defRPr b="0" sz="3600"/>
            </a:pPr>
            <a:r>
              <a:t>On BBC’s “Joy of Stats”: </a:t>
            </a:r>
            <a:r>
              <a:rPr u="sng">
                <a:hlinkClick r:id="rId3" invalidUrl="" action="" tgtFrame="" tooltip="" history="1" highlightClick="0" endSnd="0"/>
              </a:rPr>
              <a:t>http://sta.mn/y6r</a:t>
            </a:r>
            <a:r>
              <a:t> </a:t>
            </a:r>
          </a:p>
          <a:p>
            <a:pPr marL="500062" indent="-500062" algn="l">
              <a:buSzPct val="145000"/>
              <a:buChar char="•"/>
              <a:defRPr b="0" sz="3600"/>
            </a:pPr>
            <a:r>
              <a:t>2006 TED talk: </a:t>
            </a:r>
            <a:r>
              <a:rPr u="sng">
                <a:hlinkClick r:id="rId4" invalidUrl="" action="" tgtFrame="" tooltip="" history="1" highlightClick="0" endSnd="0"/>
              </a:rPr>
              <a:t>http://sta.mn/shf</a:t>
            </a:r>
          </a:p>
          <a:p>
            <a:pPr algn="l">
              <a:defRPr sz="3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First, download some data:…"/>
          <p:cNvSpPr txBox="1"/>
          <p:nvPr>
            <p:ph type="title"/>
          </p:nvPr>
        </p:nvSpPr>
        <p:spPr>
          <a:xfrm>
            <a:off x="1270000" y="1199411"/>
            <a:ext cx="10464800" cy="3302001"/>
          </a:xfrm>
          <a:prstGeom prst="rect">
            <a:avLst/>
          </a:prstGeom>
        </p:spPr>
        <p:txBody>
          <a:bodyPr/>
          <a:lstStyle/>
          <a:p>
            <a:pPr defTabSz="473201">
              <a:defRPr sz="6480"/>
            </a:pPr>
            <a:r>
              <a:t>First, download some data:</a:t>
            </a:r>
          </a:p>
          <a:p>
            <a:pPr defTabSz="473201">
              <a:defRPr sz="6480"/>
            </a:pPr>
            <a:r>
              <a:rPr u="sng">
                <a:hlinkClick r:id="rId3" invalidUrl="" action="" tgtFrame="" tooltip="" history="1" highlightClick="0" endSnd="0"/>
              </a:rPr>
              <a:t>http://sta.mn/yww</a:t>
            </a:r>
            <a:r>
              <a:t> </a:t>
            </a:r>
          </a:p>
        </p:txBody>
      </p:sp>
      <p:sp>
        <p:nvSpPr>
          <p:cNvPr id="159" name="country,gdp,lifeexp,population,region,color,rgb,loggdp…"/>
          <p:cNvSpPr txBox="1"/>
          <p:nvPr/>
        </p:nvSpPr>
        <p:spPr>
          <a:xfrm>
            <a:off x="620804" y="4840761"/>
            <a:ext cx="12115085" cy="4430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country,gdp,lifeexp,population,region,color,rgb,loggdp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Kuwait,64256.41951,68.35385246,1313738.049,Middle East &amp; North Africa,green,[0 1 0],4.807916522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Luxembourg,36286.24377,72.92478689,375718.3115,Europe &amp; Central Asia,orange,[1 .6 .3],4.559742014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United States,28990.59574,73.5852623,235012383.7,America,yellow,[1 1 0],4.46225714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Switzerland,27652.04918,75.87004918,6366298.164,Europe &amp; Central Asia,orange,[1 .6 .3],4.441727321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Norway,26679.49623,76.09822951,4080763.541,Europe &amp; Central Asia,orange,[1 .6 .3],4.426177625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Canada,23079.49098,75.245,24696114.8,America,yellow,[1 1 0],4.363226226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Denmark,21603.91131,74.56686885,5024245.492,Europe &amp; Central Asia,orange,[1 .6 .3],4.334532386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Netherlands,21320.9518,75.85378689,13871609.03,Europe &amp; Central Asia,orange,[1 .6 .3],4.328806588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Iceland,21246.22459,76.66583607,232060.2459,Europe &amp; Central Asia,orange,[1 .6 .3],4.327281768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Germany,21237.21934,73.74055738,77965638.64,Europe &amp; Central Asia,orange,[1 .6 .3],4.327097653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Sweden,21224.52197,76.44691803,8276185.197,Europe &amp; Central Asia,orange,[1 .6 .3],4.326837918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Austria,21157.7241,73.50614754,7601006.967,Europe &amp; Central Asia,orange,[1 .6 .3],4.32546895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Australia,20683.0559,75.04357377,15072167.13,East Asia &amp; Pacific,red,[1 0 0],4.315614706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Belgium,20491.43049,73.90511475,9770283.508,Europe &amp; Central Asia,orange,[1 .6 .3],4.311572277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Saudi Arabia,20235.01885,59.8745082,12321730.79,Middle East &amp; North Africa,green,[0 1 0],4.306103613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United Kingdom,19971.35426,74.37083607,56300022.2,Europe &amp; Central Asia,orange,[1 .6 .3],4.300407515</a:t>
            </a:r>
          </a:p>
          <a:p>
            <a:pPr algn="l">
              <a:defRPr b="0" sz="1400">
                <a:latin typeface="Monaco"/>
                <a:ea typeface="Monaco"/>
                <a:cs typeface="Monaco"/>
                <a:sym typeface="Monaco"/>
              </a:defRPr>
            </a:pPr>
            <a:r>
              <a:t>France,19861.43262,74.70485246,53447020.95,Europe &amp; Central Asia,orange,[1 .6 .3],4.298010571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tart with a fresh block…"/>
          <p:cNvSpPr txBox="1"/>
          <p:nvPr>
            <p:ph type="title" idx="4294967295"/>
          </p:nvPr>
        </p:nvSpPr>
        <p:spPr>
          <a:xfrm>
            <a:off x="1270000" y="1199411"/>
            <a:ext cx="10464800" cy="3302001"/>
          </a:xfrm>
          <a:prstGeom prst="rect">
            <a:avLst/>
          </a:prstGeom>
        </p:spPr>
        <p:txBody>
          <a:bodyPr/>
          <a:lstStyle/>
          <a:p>
            <a:pPr defTabSz="502412">
              <a:defRPr sz="6880"/>
            </a:pPr>
            <a:r>
              <a:t>Start with a fresh block</a:t>
            </a:r>
          </a:p>
          <a:p>
            <a:pPr defTabSz="502412">
              <a:defRPr sz="6880"/>
            </a:pPr>
            <a:r>
              <a:rPr u="sng">
                <a:hlinkClick r:id="rId3" invalidUrl="" action="" tgtFrame="" tooltip="" history="1" highlightClick="0" endSnd="0"/>
              </a:rPr>
              <a:t>http://blockbuilder.org</a:t>
            </a:r>
            <a:r>
              <a:t> </a:t>
            </a:r>
          </a:p>
        </p:txBody>
      </p:sp>
      <p:sp>
        <p:nvSpPr>
          <p:cNvPr id="164" name="(You will need to log in with your github account)"/>
          <p:cNvSpPr txBox="1"/>
          <p:nvPr/>
        </p:nvSpPr>
        <p:spPr>
          <a:xfrm>
            <a:off x="3151428" y="6749457"/>
            <a:ext cx="6701944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(You will need to log in with your github account)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Data binding with D3…"/>
          <p:cNvSpPr txBox="1"/>
          <p:nvPr>
            <p:ph type="title" idx="4294967295"/>
          </p:nvPr>
        </p:nvSpPr>
        <p:spPr>
          <a:xfrm>
            <a:off x="1270000" y="1199411"/>
            <a:ext cx="10464800" cy="3302001"/>
          </a:xfrm>
          <a:prstGeom prst="rect">
            <a:avLst/>
          </a:prstGeom>
        </p:spPr>
        <p:txBody>
          <a:bodyPr/>
          <a:lstStyle/>
          <a:p>
            <a:pPr/>
            <a:r>
              <a:t>Data binding with D3 </a:t>
            </a:r>
          </a:p>
          <a:p>
            <a:pPr/>
            <a:r>
              <a:rPr u="sng">
                <a:hlinkClick r:id="rId2" invalidUrl="" action="" tgtFrame="" tooltip="" history="1" highlightClick="0" endSnd="0"/>
              </a:rPr>
              <a:t>http://sta.mn/jb4</a:t>
            </a:r>
            <a:r>
              <a:t> </a:t>
            </a:r>
          </a:p>
        </p:txBody>
      </p:sp>
      <p:sp>
        <p:nvSpPr>
          <p:cNvPr id="169" name="We’ll start by binding to HTML DOM elements like divs"/>
          <p:cNvSpPr txBox="1"/>
          <p:nvPr/>
        </p:nvSpPr>
        <p:spPr>
          <a:xfrm>
            <a:off x="2733090" y="4646117"/>
            <a:ext cx="7538620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We’ll start by binding to HTML DOM elements like divs</a:t>
            </a:r>
          </a:p>
        </p:txBody>
      </p:sp>
      <p:pic>
        <p:nvPicPr>
          <p:cNvPr id="170" name="Screen Shot 2018-10-02 at 2 Oct 11.48.00.png" descr="Screen Shot 2018-10-02 at 2 Oct 11.48.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43200" y="5904623"/>
            <a:ext cx="7518400" cy="2844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Data binding with D3…"/>
          <p:cNvSpPr txBox="1"/>
          <p:nvPr>
            <p:ph type="title" idx="4294967295"/>
          </p:nvPr>
        </p:nvSpPr>
        <p:spPr>
          <a:xfrm>
            <a:off x="1270000" y="1199411"/>
            <a:ext cx="10464800" cy="3302001"/>
          </a:xfrm>
          <a:prstGeom prst="rect">
            <a:avLst/>
          </a:prstGeom>
        </p:spPr>
        <p:txBody>
          <a:bodyPr/>
          <a:lstStyle/>
          <a:p>
            <a:pPr defTabSz="502412">
              <a:defRPr sz="6880"/>
            </a:pPr>
            <a:r>
              <a:t>Data binding with D3</a:t>
            </a:r>
          </a:p>
          <a:p>
            <a:pPr defTabSz="502412">
              <a:defRPr sz="6880"/>
            </a:pPr>
            <a:r>
              <a:t>now with SVG </a:t>
            </a:r>
          </a:p>
          <a:p>
            <a:pPr defTabSz="502412">
              <a:defRPr sz="6880"/>
            </a:pPr>
            <a:r>
              <a:rPr u="sng">
                <a:hlinkClick r:id="rId2" invalidUrl="" action="" tgtFrame="" tooltip="" history="1" highlightClick="0" endSnd="0"/>
              </a:rPr>
              <a:t>http://sta.mn/j9p</a:t>
            </a:r>
            <a:r>
              <a:t> </a:t>
            </a:r>
          </a:p>
        </p:txBody>
      </p:sp>
      <p:pic>
        <p:nvPicPr>
          <p:cNvPr id="173" name="Screen Shot 2018-10-02 at 2 Oct 11.49.17.png" descr="Screen Shot 2018-10-02 at 2 Oct 11.49.1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4600" y="4750012"/>
            <a:ext cx="7975600" cy="4381501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(looks a bit different)"/>
          <p:cNvSpPr txBox="1"/>
          <p:nvPr/>
        </p:nvSpPr>
        <p:spPr>
          <a:xfrm>
            <a:off x="5064505" y="4646117"/>
            <a:ext cx="2875789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(looks a bit different)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Using D3 scales…"/>
          <p:cNvSpPr txBox="1"/>
          <p:nvPr>
            <p:ph type="title" idx="4294967295"/>
          </p:nvPr>
        </p:nvSpPr>
        <p:spPr>
          <a:xfrm>
            <a:off x="1270000" y="1199411"/>
            <a:ext cx="10464800" cy="3302001"/>
          </a:xfrm>
          <a:prstGeom prst="rect">
            <a:avLst/>
          </a:prstGeom>
        </p:spPr>
        <p:txBody>
          <a:bodyPr/>
          <a:lstStyle/>
          <a:p>
            <a:pPr/>
            <a:r>
              <a:t>Using D3 scales </a:t>
            </a:r>
          </a:p>
          <a:p>
            <a:pPr/>
            <a:r>
              <a:rPr u="sng">
                <a:hlinkClick r:id="rId2" invalidUrl="" action="" tgtFrame="" tooltip="" history="1" highlightClick="0" endSnd="0"/>
              </a:rPr>
              <a:t>http://sta.mn/fg2</a:t>
            </a:r>
            <a:r>
              <a:t> </a:t>
            </a:r>
          </a:p>
        </p:txBody>
      </p:sp>
      <p:sp>
        <p:nvSpPr>
          <p:cNvPr id="177" name="(looks the same, actually, but the code is more reusable)"/>
          <p:cNvSpPr txBox="1"/>
          <p:nvPr/>
        </p:nvSpPr>
        <p:spPr>
          <a:xfrm>
            <a:off x="2625648" y="4646117"/>
            <a:ext cx="7753504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(looks the same, actually, but the code is more reusable)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